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9"/>
  </p:notesMasterIdLst>
  <p:sldIdLst>
    <p:sldId id="256" r:id="rId2"/>
    <p:sldId id="268" r:id="rId3"/>
    <p:sldId id="263" r:id="rId4"/>
    <p:sldId id="258" r:id="rId5"/>
    <p:sldId id="281" r:id="rId6"/>
    <p:sldId id="266" r:id="rId7"/>
    <p:sldId id="274" r:id="rId8"/>
    <p:sldId id="259" r:id="rId9"/>
    <p:sldId id="271" r:id="rId10"/>
    <p:sldId id="275" r:id="rId11"/>
    <p:sldId id="283" r:id="rId12"/>
    <p:sldId id="284" r:id="rId13"/>
    <p:sldId id="285" r:id="rId14"/>
    <p:sldId id="286" r:id="rId15"/>
    <p:sldId id="287" r:id="rId16"/>
    <p:sldId id="288" r:id="rId17"/>
    <p:sldId id="282" r:id="rId18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EAE"/>
    <a:srgbClr val="8C9BA8"/>
    <a:srgbClr val="8D98A7"/>
    <a:srgbClr val="5F7ED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1606" autoAdjust="0"/>
  </p:normalViewPr>
  <p:slideViewPr>
    <p:cSldViewPr snapToGrid="0">
      <p:cViewPr varScale="1">
        <p:scale>
          <a:sx n="48" d="100"/>
          <a:sy n="48" d="100"/>
        </p:scale>
        <p:origin x="20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5006B-705F-4FE8-B33A-7AF59E4C0BCC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701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FA331-63A9-4E8E-8E38-6D250DD96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29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A331-63A9-4E8E-8E38-6D250DD963E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3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0947" y="1987800"/>
            <a:ext cx="5937782" cy="6716214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99602" y="2159746"/>
            <a:ext cx="5760472" cy="6372321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137265" y="1987392"/>
            <a:ext cx="1285145" cy="997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212862" y="1987394"/>
            <a:ext cx="1133951" cy="85534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340" y="3260337"/>
            <a:ext cx="5622996" cy="4039129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5126" b="0" i="0" u="none" strike="noStrike" kern="1200" cap="all" spc="-83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83" y="7299465"/>
            <a:ext cx="5624398" cy="78406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157" spc="66" baseline="0">
                <a:solidFill>
                  <a:schemeClr val="bg2"/>
                </a:solidFill>
              </a:defRPr>
            </a:lvl1pPr>
            <a:lvl2pPr marL="377967" indent="0" algn="ctr">
              <a:buNone/>
              <a:defRPr sz="1157"/>
            </a:lvl2pPr>
            <a:lvl3pPr marL="755934" indent="0" algn="ctr">
              <a:buNone/>
              <a:defRPr sz="1157"/>
            </a:lvl3pPr>
            <a:lvl4pPr marL="1133902" indent="0" algn="ctr">
              <a:buNone/>
              <a:defRPr sz="1157"/>
            </a:lvl4pPr>
            <a:lvl5pPr marL="1511869" indent="0" algn="ctr">
              <a:buNone/>
              <a:defRPr sz="1157"/>
            </a:lvl5pPr>
            <a:lvl6pPr marL="1889836" indent="0" algn="ctr">
              <a:buNone/>
              <a:defRPr sz="1157"/>
            </a:lvl6pPr>
            <a:lvl7pPr marL="2267803" indent="0" algn="ctr">
              <a:buNone/>
              <a:defRPr sz="1157"/>
            </a:lvl7pPr>
            <a:lvl8pPr marL="2645771" indent="0" algn="ctr">
              <a:buNone/>
              <a:defRPr sz="1157"/>
            </a:lvl8pPr>
            <a:lvl9pPr marL="3023738" indent="0" algn="ctr">
              <a:buNone/>
              <a:defRPr sz="1157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250660" y="2080089"/>
            <a:ext cx="1058355" cy="712788"/>
          </a:xfrm>
        </p:spPr>
        <p:txBody>
          <a:bodyPr/>
          <a:lstStyle>
            <a:lvl1pPr algn="ctr">
              <a:defRPr sz="909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913491" y="8124188"/>
            <a:ext cx="3661718" cy="356394"/>
          </a:xfrm>
        </p:spPr>
        <p:txBody>
          <a:bodyPr/>
          <a:lstStyle>
            <a:lvl1pPr algn="l">
              <a:defRPr sz="744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5336739" y="8125778"/>
            <a:ext cx="1309476" cy="356394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47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29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75260" y="1187979"/>
            <a:ext cx="1464687" cy="819705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1187979"/>
            <a:ext cx="5008285" cy="819705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82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810947" y="1987800"/>
            <a:ext cx="5937782" cy="6716214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99602" y="2159746"/>
            <a:ext cx="5760472" cy="6372321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137265" y="1987392"/>
            <a:ext cx="1285145" cy="997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212862" y="1987394"/>
            <a:ext cx="1133951" cy="85534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28" y="3265086"/>
            <a:ext cx="5624398" cy="403437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5126" b="0" i="0" u="none" strike="noStrike" kern="1200" cap="all" spc="-83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528" y="7299465"/>
            <a:ext cx="5624398" cy="784066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>
                <a:solidFill>
                  <a:schemeClr val="bg2"/>
                </a:solidFill>
                <a:effectLst/>
              </a:defRPr>
            </a:lvl1pPr>
            <a:lvl2pPr marL="377967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50660" y="2078050"/>
            <a:ext cx="1058355" cy="712788"/>
          </a:xfrm>
        </p:spPr>
        <p:txBody>
          <a:bodyPr/>
          <a:lstStyle>
            <a:lvl1pPr algn="ctr">
              <a:defRPr lang="en-US" sz="909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278" y="8124188"/>
            <a:ext cx="3662663" cy="356394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5240" y="8124188"/>
            <a:ext cx="1309714" cy="356394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187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774" y="3278823"/>
            <a:ext cx="3023870" cy="612997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1031" y="3278823"/>
            <a:ext cx="3023870" cy="612997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33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774" y="3233944"/>
            <a:ext cx="3023870" cy="99790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88" b="0">
                <a:solidFill>
                  <a:schemeClr val="tx2"/>
                </a:solidFill>
                <a:latin typeface="+mn-lt"/>
              </a:defRPr>
            </a:lvl1pPr>
            <a:lvl2pPr marL="377967" indent="0">
              <a:buNone/>
              <a:defRPr sz="1488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774" y="4296522"/>
            <a:ext cx="3023870" cy="498951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1031" y="3233944"/>
            <a:ext cx="3023870" cy="99790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88" b="0">
                <a:solidFill>
                  <a:schemeClr val="tx2"/>
                </a:solidFill>
              </a:defRPr>
            </a:lvl1pPr>
            <a:lvl2pPr marL="377967" indent="0">
              <a:buNone/>
              <a:defRPr sz="1488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1031" y="4297586"/>
            <a:ext cx="3023870" cy="498951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85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9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79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593110" y="270860"/>
            <a:ext cx="1814322" cy="10150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253" y="946941"/>
            <a:ext cx="1507210" cy="2566035"/>
          </a:xfrm>
        </p:spPr>
        <p:txBody>
          <a:bodyPr anchor="b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984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67" y="1414261"/>
            <a:ext cx="4488231" cy="7863291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253" y="3563938"/>
            <a:ext cx="1507210" cy="546470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61"/>
              </a:spcBef>
              <a:buNone/>
              <a:defRPr sz="1075">
                <a:solidFill>
                  <a:srgbClr val="FFFFFF"/>
                </a:solidFill>
              </a:defRPr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071349" y="9768585"/>
            <a:ext cx="3265780" cy="427673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444621" y="9837600"/>
            <a:ext cx="907161" cy="4276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91386" y="456184"/>
            <a:ext cx="1617770" cy="977944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585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93110" y="270860"/>
            <a:ext cx="1814322" cy="10150094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5691386" y="456184"/>
            <a:ext cx="1617770" cy="977944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252" y="940880"/>
            <a:ext cx="1508155" cy="2566035"/>
          </a:xfrm>
        </p:spPr>
        <p:txBody>
          <a:bodyPr anchor="b">
            <a:noAutofit/>
          </a:bodyPr>
          <a:lstStyle>
            <a:lvl1pPr algn="l">
              <a:defRPr sz="1984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1743" y="270860"/>
            <a:ext cx="5289883" cy="10150094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252" y="3563937"/>
            <a:ext cx="1508155" cy="545995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61"/>
              </a:spcBef>
              <a:buNone/>
              <a:defRPr sz="1075">
                <a:solidFill>
                  <a:srgbClr val="FFFFFF"/>
                </a:solidFill>
              </a:defRPr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755934" rtl="0" eaLnBrk="1" latinLnBrk="0" hangingPunct="1">
              <a:defRPr lang="en-US" sz="744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6513" y="9836468"/>
            <a:ext cx="907161" cy="4276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2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524" y="270860"/>
            <a:ext cx="7268628" cy="10150094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74" y="1001822"/>
            <a:ext cx="6350127" cy="213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774" y="3278823"/>
            <a:ext cx="6350127" cy="612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87" y="9768585"/>
            <a:ext cx="1700927" cy="427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44">
                <a:solidFill>
                  <a:schemeClr val="tx2"/>
                </a:solidFill>
              </a:defRPr>
            </a:lvl1pPr>
          </a:lstStyle>
          <a:p>
            <a:fld id="{E1B0A459-56CC-47E7-B4C0-F9EBBC1A37F6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948" y="9768585"/>
            <a:ext cx="3265780" cy="427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44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877" y="9768585"/>
            <a:ext cx="907161" cy="427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44">
                <a:solidFill>
                  <a:schemeClr val="tx2"/>
                </a:solidFill>
              </a:defRPr>
            </a:lvl1pPr>
          </a:lstStyle>
          <a:p>
            <a:fld id="{C76503CA-6830-4845-93B4-554C6A4E40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64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lang="en-US" sz="3307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51187" indent="-151187" algn="l" defTabSz="755934" rtl="0" eaLnBrk="1" latinLnBrk="0" hangingPunct="1">
        <a:lnSpc>
          <a:spcPct val="100000"/>
        </a:lnSpc>
        <a:spcBef>
          <a:spcPts val="744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indent="-151187" algn="l" defTabSz="755934" rtl="0" eaLnBrk="1" latinLnBrk="0" hangingPunct="1">
        <a:lnSpc>
          <a:spcPct val="100000"/>
        </a:lnSpc>
        <a:spcBef>
          <a:spcPts val="413"/>
        </a:spcBef>
        <a:buClr>
          <a:schemeClr val="tx2"/>
        </a:buClr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04748" indent="-151187" algn="l" defTabSz="755934" rtl="0" eaLnBrk="1" latinLnBrk="0" hangingPunct="1">
        <a:lnSpc>
          <a:spcPct val="100000"/>
        </a:lnSpc>
        <a:spcBef>
          <a:spcPts val="413"/>
        </a:spcBef>
        <a:buClr>
          <a:schemeClr val="tx2"/>
        </a:buClr>
        <a:buFont typeface="Arial" panose="020B0604020202020204" pitchFamily="34" charset="0"/>
        <a:buChar char="•"/>
        <a:defRPr sz="1157" kern="1200">
          <a:solidFill>
            <a:schemeClr val="tx1"/>
          </a:solidFill>
          <a:latin typeface="+mn-lt"/>
          <a:ea typeface="+mn-ea"/>
          <a:cs typeface="+mn-cs"/>
        </a:defRPr>
      </a:lvl3pPr>
      <a:lvl4pPr marL="831528" indent="-151187" algn="l" defTabSz="755934" rtl="0" eaLnBrk="1" latinLnBrk="0" hangingPunct="1">
        <a:lnSpc>
          <a:spcPct val="100000"/>
        </a:lnSpc>
        <a:spcBef>
          <a:spcPts val="413"/>
        </a:spcBef>
        <a:buClr>
          <a:schemeClr val="tx2"/>
        </a:buClr>
        <a:buFont typeface="Arial" panose="020B0604020202020204" pitchFamily="34" charset="0"/>
        <a:buChar char="•"/>
        <a:defRPr sz="1157" kern="1200">
          <a:solidFill>
            <a:schemeClr val="tx1"/>
          </a:solidFill>
          <a:latin typeface="+mn-lt"/>
          <a:ea typeface="+mn-ea"/>
          <a:cs typeface="+mn-cs"/>
        </a:defRPr>
      </a:lvl4pPr>
      <a:lvl5pPr marL="1058308" indent="-151187" algn="l" defTabSz="755934" rtl="0" eaLnBrk="1" latinLnBrk="0" hangingPunct="1">
        <a:lnSpc>
          <a:spcPct val="100000"/>
        </a:lnSpc>
        <a:spcBef>
          <a:spcPts val="413"/>
        </a:spcBef>
        <a:buClr>
          <a:schemeClr val="tx2"/>
        </a:buClr>
        <a:buFont typeface="Arial" panose="020B0604020202020204" pitchFamily="34" charset="0"/>
        <a:buChar char="•"/>
        <a:defRPr sz="1157" kern="1200">
          <a:solidFill>
            <a:schemeClr val="tx1"/>
          </a:solidFill>
          <a:latin typeface="+mn-lt"/>
          <a:ea typeface="+mn-ea"/>
          <a:cs typeface="+mn-cs"/>
        </a:defRPr>
      </a:lvl5pPr>
      <a:lvl6pPr marL="1322720" indent="-188984" algn="l" defTabSz="755934" rtl="0" eaLnBrk="1" latinLnBrk="0" hangingPunct="1">
        <a:lnSpc>
          <a:spcPct val="100000"/>
        </a:lnSpc>
        <a:spcBef>
          <a:spcPts val="413"/>
        </a:spcBef>
        <a:buClr>
          <a:schemeClr val="tx2"/>
        </a:buClr>
        <a:buFont typeface="Arial" panose="020B0604020202020204" pitchFamily="34" charset="0"/>
        <a:buChar char="•"/>
        <a:defRPr sz="1157" kern="1200">
          <a:solidFill>
            <a:schemeClr val="tx1"/>
          </a:solidFill>
          <a:latin typeface="+mn-lt"/>
          <a:ea typeface="+mn-ea"/>
          <a:cs typeface="+mn-cs"/>
        </a:defRPr>
      </a:lvl6pPr>
      <a:lvl7pPr marL="1570730" indent="-188984" algn="l" defTabSz="755934" rtl="0" eaLnBrk="1" latinLnBrk="0" hangingPunct="1">
        <a:lnSpc>
          <a:spcPct val="100000"/>
        </a:lnSpc>
        <a:spcBef>
          <a:spcPts val="413"/>
        </a:spcBef>
        <a:buClr>
          <a:schemeClr val="tx2"/>
        </a:buClr>
        <a:buFont typeface="Arial" panose="020B0604020202020204" pitchFamily="34" charset="0"/>
        <a:buChar char="•"/>
        <a:defRPr sz="1157" kern="1200">
          <a:solidFill>
            <a:schemeClr val="tx1"/>
          </a:solidFill>
          <a:latin typeface="+mn-lt"/>
          <a:ea typeface="+mn-ea"/>
          <a:cs typeface="+mn-cs"/>
        </a:defRPr>
      </a:lvl7pPr>
      <a:lvl8pPr marL="1818740" indent="-188984" algn="l" defTabSz="755934" rtl="0" eaLnBrk="1" latinLnBrk="0" hangingPunct="1">
        <a:lnSpc>
          <a:spcPct val="100000"/>
        </a:lnSpc>
        <a:spcBef>
          <a:spcPts val="413"/>
        </a:spcBef>
        <a:buClr>
          <a:schemeClr val="tx2"/>
        </a:buClr>
        <a:buFont typeface="Arial" panose="020B0604020202020204" pitchFamily="34" charset="0"/>
        <a:buChar char="•"/>
        <a:defRPr sz="1157" kern="1200">
          <a:solidFill>
            <a:schemeClr val="tx1"/>
          </a:solidFill>
          <a:latin typeface="+mn-lt"/>
          <a:ea typeface="+mn-ea"/>
          <a:cs typeface="+mn-cs"/>
        </a:defRPr>
      </a:lvl8pPr>
      <a:lvl9pPr marL="2066750" indent="-188984" algn="l" defTabSz="755934" rtl="0" eaLnBrk="1" latinLnBrk="0" hangingPunct="1">
        <a:lnSpc>
          <a:spcPct val="100000"/>
        </a:lnSpc>
        <a:spcBef>
          <a:spcPts val="413"/>
        </a:spcBef>
        <a:buClr>
          <a:schemeClr val="tx2"/>
        </a:buClr>
        <a:buFont typeface="Arial" panose="020B0604020202020204" pitchFamily="34" charset="0"/>
        <a:buChar char="•"/>
        <a:defRPr sz="11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8591"/>
            <a:ext cx="7559675" cy="1756229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  <a:latin typeface="Jokerman" panose="04090605060D06020702" pitchFamily="82" charset="0"/>
              </a:rPr>
              <a:t>MANAGEMENT </a:t>
            </a:r>
            <a:br>
              <a:rPr lang="fr-FR" sz="3200" dirty="0" smtClean="0">
                <a:solidFill>
                  <a:schemeClr val="accent5">
                    <a:lumMod val="75000"/>
                  </a:schemeClr>
                </a:solidFill>
                <a:latin typeface="Jokerman" panose="04090605060D06020702" pitchFamily="82" charset="0"/>
              </a:rPr>
            </a:b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  <a:latin typeface="Jokerman" panose="04090605060D06020702" pitchFamily="82" charset="0"/>
              </a:rPr>
              <a:t>ART-THÉRAPIE</a:t>
            </a:r>
            <a:br>
              <a:rPr lang="fr-FR" sz="3200" dirty="0" smtClean="0">
                <a:solidFill>
                  <a:schemeClr val="accent5">
                    <a:lumMod val="75000"/>
                  </a:schemeClr>
                </a:solidFill>
                <a:latin typeface="Jokerman" panose="04090605060D06020702" pitchFamily="82" charset="0"/>
              </a:rPr>
            </a:b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  <a:latin typeface="Jokerman" panose="04090605060D06020702" pitchFamily="82" charset="0"/>
              </a:rPr>
              <a:t>SPIRITUALITÉ ET SANTÉ</a:t>
            </a:r>
            <a:endParaRPr lang="fr-FR" sz="4000" dirty="0">
              <a:solidFill>
                <a:schemeClr val="accent5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2905" y="10153145"/>
            <a:ext cx="7559675" cy="538668"/>
          </a:xfrm>
        </p:spPr>
        <p:txBody>
          <a:bodyPr>
            <a:normAutofit/>
          </a:bodyPr>
          <a:lstStyle/>
          <a:p>
            <a:r>
              <a:rPr lang="fr-FR" sz="1600" b="1" i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www.patricia-rosiaux.com</a:t>
            </a:r>
            <a:endParaRPr lang="fr-FR" sz="1200" b="1" i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3086" y="5091410"/>
            <a:ext cx="5399314" cy="3326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76994" y="2344498"/>
            <a:ext cx="3676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APPORTER PRATIQUE </a:t>
            </a:r>
          </a:p>
          <a:p>
            <a:pPr fontAlgn="base"/>
            <a:r>
              <a:rPr lang="fr-FR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EXPERTISE TECHNIQUE</a:t>
            </a:r>
          </a:p>
          <a:p>
            <a:pPr fontAlgn="base"/>
            <a:endParaRPr lang="fr-FR" sz="10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fr-FR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METTRE RELATION HUMAINE </a:t>
            </a:r>
          </a:p>
          <a:p>
            <a:pPr fontAlgn="base"/>
            <a:r>
              <a:rPr lang="fr-FR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ET DEVELOPPEMENT DE POTENTIELS </a:t>
            </a:r>
          </a:p>
          <a:p>
            <a:pPr fontAlgn="base"/>
            <a:r>
              <a:rPr lang="fr-FR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AU CŒUR DES PRATIQUES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5037" y="6444084"/>
            <a:ext cx="6642097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AVOIR À CŒUR DE PRENDRE SOIN</a:t>
            </a:r>
          </a:p>
          <a:p>
            <a:pPr algn="ctr">
              <a:lnSpc>
                <a:spcPct val="200000"/>
              </a:lnSpc>
            </a:pPr>
            <a:r>
              <a:rPr lang="fr-FR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UN ACCOMPAGNEMENT DE QUALITÉ</a:t>
            </a:r>
          </a:p>
          <a:p>
            <a:pPr algn="ctr">
              <a:lnSpc>
                <a:spcPct val="200000"/>
              </a:lnSpc>
            </a:pPr>
            <a:r>
              <a:rPr lang="fr-FR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" panose="020E0602020502020306" pitchFamily="34" charset="0"/>
              </a:rPr>
              <a:t>PLUS D’UNE CENTAINE D’ATELIERS</a:t>
            </a:r>
            <a:endParaRPr lang="fr-FR" sz="2000" b="1" dirty="0">
              <a:solidFill>
                <a:schemeClr val="accent5">
                  <a:lumMod val="20000"/>
                  <a:lumOff val="8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40" y="3499324"/>
            <a:ext cx="3172406" cy="308077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31843" y="2373303"/>
            <a:ext cx="2565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ACCOMPAGNER ET PRENDRE SOIN </a:t>
            </a:r>
          </a:p>
          <a:p>
            <a:pPr fontAlgn="base"/>
            <a:r>
              <a:rPr lang="fr-FR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DANS UNE ECOUTE BIENVEILLANTE</a:t>
            </a:r>
          </a:p>
          <a:p>
            <a:pPr fontAlgn="base"/>
            <a:endParaRPr lang="fr-FR" sz="10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fr-FR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FAVORISER L’EMERGENCE </a:t>
            </a:r>
          </a:p>
          <a:p>
            <a:pPr fontAlgn="base"/>
            <a:r>
              <a:rPr lang="fr-FR" sz="1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 PROJETS INNOVANTS</a:t>
            </a:r>
            <a:endParaRPr lang="fr-FR" sz="1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" y="139148"/>
            <a:ext cx="7353913" cy="10401063"/>
          </a:xfrm>
        </p:spPr>
      </p:pic>
    </p:spTree>
    <p:extLst>
      <p:ext uri="{BB962C8B-B14F-4D97-AF65-F5344CB8AC3E}">
        <p14:creationId xmlns:p14="http://schemas.microsoft.com/office/powerpoint/2010/main" val="234502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0691813"/>
          </a:xfrm>
        </p:spPr>
      </p:pic>
    </p:spTree>
    <p:extLst>
      <p:ext uri="{BB962C8B-B14F-4D97-AF65-F5344CB8AC3E}">
        <p14:creationId xmlns:p14="http://schemas.microsoft.com/office/powerpoint/2010/main" val="290573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0706408"/>
          </a:xfrm>
        </p:spPr>
      </p:pic>
    </p:spTree>
    <p:extLst>
      <p:ext uri="{BB962C8B-B14F-4D97-AF65-F5344CB8AC3E}">
        <p14:creationId xmlns:p14="http://schemas.microsoft.com/office/powerpoint/2010/main" val="118753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58481"/>
          </a:xfrm>
        </p:spPr>
      </p:pic>
    </p:spTree>
    <p:extLst>
      <p:ext uri="{BB962C8B-B14F-4D97-AF65-F5344CB8AC3E}">
        <p14:creationId xmlns:p14="http://schemas.microsoft.com/office/powerpoint/2010/main" val="303964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45"/>
            <a:ext cx="7559675" cy="10660167"/>
          </a:xfrm>
        </p:spPr>
      </p:pic>
    </p:spTree>
    <p:extLst>
      <p:ext uri="{BB962C8B-B14F-4D97-AF65-F5344CB8AC3E}">
        <p14:creationId xmlns:p14="http://schemas.microsoft.com/office/powerpoint/2010/main" val="57549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7662" cy="1069181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3" y="8192946"/>
            <a:ext cx="3493110" cy="16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2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0734112"/>
          </a:xfrm>
        </p:spPr>
      </p:pic>
    </p:spTree>
    <p:extLst>
      <p:ext uri="{BB962C8B-B14F-4D97-AF65-F5344CB8AC3E}">
        <p14:creationId xmlns:p14="http://schemas.microsoft.com/office/powerpoint/2010/main" val="400702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4"/>
          <p:cNvSpPr txBox="1">
            <a:spLocks/>
          </p:cNvSpPr>
          <p:nvPr/>
        </p:nvSpPr>
        <p:spPr>
          <a:xfrm>
            <a:off x="0" y="9656189"/>
            <a:ext cx="7559675" cy="53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1187" indent="-151187" algn="l" defTabSz="755934" rtl="0" eaLnBrk="1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-151187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4748" indent="-151187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528" indent="-151187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58308" indent="-151187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2720" indent="-188984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0730" indent="-188984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8740" indent="-188984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6750" indent="-188984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i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www.patricia-rosiaux.com</a:t>
            </a:r>
            <a:endParaRPr lang="fr-FR" sz="1200" b="1" i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2198163" y="3508424"/>
            <a:ext cx="5361512" cy="7469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bg1"/>
                </a:solidFill>
              </a:rPr>
              <a:t>COMPETENCES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bg1"/>
                </a:solidFill>
              </a:rPr>
              <a:t>SERVICES &amp; PRISES EN CHARGE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bg1"/>
                </a:solidFill>
              </a:rPr>
              <a:t>PLUS D’UNE CENTAINE D’ATELIERS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bg1"/>
                </a:solidFill>
              </a:rPr>
              <a:t>PHOTOS 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bg1"/>
                </a:solidFill>
              </a:rPr>
              <a:t>A PROPOS DE MOI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bg1"/>
                </a:solidFill>
              </a:rPr>
              <a:t>CURRICULUM VITAE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bg1"/>
                </a:solidFill>
              </a:rPr>
              <a:t>ARTICLE DE FIN D’ETUDE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00000" cy="10691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31371" y="4450076"/>
            <a:ext cx="615553" cy="27034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b="1" spc="600" dirty="0" smtClean="0">
                <a:solidFill>
                  <a:schemeClr val="bg1"/>
                </a:solidFill>
              </a:rPr>
              <a:t>CONTENU</a:t>
            </a:r>
            <a:endParaRPr lang="fr-FR" sz="36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998" y="288619"/>
            <a:ext cx="5759675" cy="1766694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  <a:t>Prise </a:t>
            </a:r>
            <a:r>
              <a:rPr lang="fr-FR" sz="2800" dirty="0">
                <a:solidFill>
                  <a:srgbClr val="002060"/>
                </a:solidFill>
                <a:latin typeface="Bauhaus 93" panose="04030905020B02020C02" pitchFamily="82" charset="0"/>
              </a:rPr>
              <a:t>en Charge </a:t>
            </a:r>
            <a: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  <a:t/>
            </a:r>
            <a:b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</a:br>
            <a: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  <a:t>individuelle </a:t>
            </a:r>
            <a:r>
              <a:rPr lang="fr-FR" sz="2800" dirty="0">
                <a:solidFill>
                  <a:srgbClr val="002060"/>
                </a:solidFill>
                <a:latin typeface="Bauhaus 93" panose="04030905020B02020C02" pitchFamily="82" charset="0"/>
              </a:rPr>
              <a:t>et de groupe </a:t>
            </a:r>
            <a: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  <a:t/>
            </a:r>
            <a:b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</a:br>
            <a:r>
              <a:rPr lang="fr-FR" sz="1800" dirty="0" smtClean="0">
                <a:solidFill>
                  <a:srgbClr val="002060"/>
                </a:solidFill>
                <a:latin typeface="Bauhaus 93" panose="04030905020B02020C02" pitchFamily="82" charset="0"/>
              </a:rPr>
              <a:t/>
            </a:r>
            <a:br>
              <a:rPr lang="fr-FR" sz="1800" dirty="0" smtClean="0">
                <a:solidFill>
                  <a:srgbClr val="002060"/>
                </a:solidFill>
                <a:latin typeface="Bauhaus 93" panose="04030905020B02020C02" pitchFamily="82" charset="0"/>
              </a:rPr>
            </a:br>
            <a: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  <a:t>Activités </a:t>
            </a:r>
            <a:r>
              <a:rPr lang="fr-FR" sz="2800" dirty="0">
                <a:solidFill>
                  <a:srgbClr val="002060"/>
                </a:solidFill>
                <a:latin typeface="Bauhaus 93" panose="04030905020B02020C02" pitchFamily="82" charset="0"/>
              </a:rPr>
              <a:t>de liaison </a:t>
            </a:r>
            <a: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  <a:t/>
            </a:r>
            <a:b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</a:br>
            <a:r>
              <a:rPr lang="fr-FR" sz="2800" dirty="0" smtClean="0">
                <a:solidFill>
                  <a:srgbClr val="002060"/>
                </a:solidFill>
                <a:latin typeface="Bauhaus 93" panose="04030905020B02020C02" pitchFamily="82" charset="0"/>
              </a:rPr>
              <a:t>et </a:t>
            </a:r>
            <a:r>
              <a:rPr lang="fr-FR" sz="2800" dirty="0">
                <a:solidFill>
                  <a:srgbClr val="002060"/>
                </a:solidFill>
                <a:latin typeface="Bauhaus 93" panose="04030905020B02020C02" pitchFamily="82" charset="0"/>
              </a:rPr>
              <a:t>des soins à médiation</a:t>
            </a:r>
            <a:r>
              <a:rPr lang="fr-FR" sz="2400" dirty="0">
                <a:solidFill>
                  <a:srgbClr val="002060"/>
                </a:solidFill>
                <a:latin typeface="Bauhaus 93" panose="04030905020B02020C02" pitchFamily="82" charset="0"/>
              </a:rPr>
              <a:t/>
            </a:r>
            <a:br>
              <a:rPr lang="fr-FR" sz="2400" dirty="0">
                <a:solidFill>
                  <a:srgbClr val="002060"/>
                </a:solidFill>
                <a:latin typeface="Bauhaus 93" panose="04030905020B02020C02" pitchFamily="82" charset="0"/>
              </a:rPr>
            </a:b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9998" y="2916539"/>
            <a:ext cx="4963349" cy="784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1300" b="1" dirty="0" smtClean="0">
                <a:solidFill>
                  <a:schemeClr val="bg1"/>
                </a:solidFill>
              </a:rPr>
              <a:t>SYSTEMES &amp; ORGANISATIONS DES SOINS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>(Chargée de missions CHU)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b="1" dirty="0" smtClean="0">
                <a:solidFill>
                  <a:schemeClr val="bg1"/>
                </a:solidFill>
              </a:rPr>
              <a:t/>
            </a:r>
            <a:br>
              <a:rPr lang="fr-FR" sz="1300" b="1" dirty="0" smtClean="0">
                <a:solidFill>
                  <a:schemeClr val="bg1"/>
                </a:solidFill>
              </a:rPr>
            </a:br>
            <a:r>
              <a:rPr lang="fr-FR" sz="1300" b="1" dirty="0" smtClean="0">
                <a:solidFill>
                  <a:schemeClr val="bg1"/>
                </a:solidFill>
              </a:rPr>
              <a:t>RESPONSABILITÉ DES RESSOURCES HUMAINES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>(DRH Association)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b="1" dirty="0" smtClean="0">
                <a:solidFill>
                  <a:schemeClr val="bg1"/>
                </a:solidFill>
              </a:rPr>
              <a:t/>
            </a:r>
            <a:br>
              <a:rPr lang="fr-FR" sz="1300" b="1" dirty="0" smtClean="0">
                <a:solidFill>
                  <a:schemeClr val="bg1"/>
                </a:solidFill>
              </a:rPr>
            </a:br>
            <a:r>
              <a:rPr lang="fr-FR" sz="1300" b="1" dirty="0" smtClean="0">
                <a:solidFill>
                  <a:schemeClr val="bg1"/>
                </a:solidFill>
              </a:rPr>
              <a:t>ACTIVITÉ ÉCONOMIQUE ET FINANCIÈRE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>(DAF CH et Directrice d’EHPAD)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/>
            </a:r>
            <a:br>
              <a:rPr lang="fr-FR" sz="1300" dirty="0" smtClean="0">
                <a:solidFill>
                  <a:schemeClr val="bg1"/>
                </a:solidFill>
              </a:rPr>
            </a:br>
            <a:r>
              <a:rPr lang="fr-FR" sz="1300" b="1" dirty="0" smtClean="0">
                <a:solidFill>
                  <a:schemeClr val="bg1"/>
                </a:solidFill>
              </a:rPr>
              <a:t>INFORMATIQUE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>(Technico-commerciale informatique)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/>
            </a:r>
            <a:br>
              <a:rPr lang="fr-FR" sz="1300" dirty="0" smtClean="0">
                <a:solidFill>
                  <a:schemeClr val="bg1"/>
                </a:solidFill>
              </a:rPr>
            </a:br>
            <a:r>
              <a:rPr lang="fr-FR" sz="1300" b="1" dirty="0" smtClean="0">
                <a:solidFill>
                  <a:schemeClr val="bg1"/>
                </a:solidFill>
              </a:rPr>
              <a:t>RELATION, COMMUNICATION,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>(Chargée de communication-marketing)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/>
            </a:r>
            <a:br>
              <a:rPr lang="fr-FR" sz="1300" dirty="0" smtClean="0">
                <a:solidFill>
                  <a:schemeClr val="bg1"/>
                </a:solidFill>
              </a:rPr>
            </a:br>
            <a:r>
              <a:rPr lang="fr-FR" sz="1300" b="1" dirty="0" smtClean="0">
                <a:solidFill>
                  <a:schemeClr val="bg1"/>
                </a:solidFill>
              </a:rPr>
              <a:t>FORMATION</a:t>
            </a:r>
            <a:r>
              <a:rPr lang="fr-FR" sz="13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>(Accompagnement et développement personnel)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b="1" dirty="0" smtClean="0">
                <a:solidFill>
                  <a:schemeClr val="bg1"/>
                </a:solidFill>
              </a:rPr>
              <a:t/>
            </a:r>
            <a:br>
              <a:rPr lang="fr-FR" sz="1300" b="1" dirty="0" smtClean="0">
                <a:solidFill>
                  <a:schemeClr val="bg1"/>
                </a:solidFill>
              </a:rPr>
            </a:br>
            <a:r>
              <a:rPr lang="fr-FR" sz="1300" b="1" dirty="0" smtClean="0">
                <a:solidFill>
                  <a:schemeClr val="bg1"/>
                </a:solidFill>
              </a:rPr>
              <a:t>ANIMATION D’ÉQUIPES PLURIDISCIPLINAIRES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>(Réunions, rassemblements et événements divers)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/>
            </a:r>
            <a:br>
              <a:rPr lang="fr-FR" sz="1300" dirty="0" smtClean="0">
                <a:solidFill>
                  <a:schemeClr val="bg1"/>
                </a:solidFill>
              </a:rPr>
            </a:br>
            <a:r>
              <a:rPr lang="fr-FR" sz="1300" b="1" dirty="0" smtClean="0">
                <a:solidFill>
                  <a:schemeClr val="bg1"/>
                </a:solidFill>
              </a:rPr>
              <a:t>RECHERCHE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>(Faculté de Médecine)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b="1" dirty="0" smtClean="0">
                <a:solidFill>
                  <a:schemeClr val="bg1"/>
                </a:solidFill>
              </a:rPr>
              <a:t/>
            </a:r>
            <a:br>
              <a:rPr lang="fr-FR" sz="1300" b="1" dirty="0" smtClean="0">
                <a:solidFill>
                  <a:schemeClr val="bg1"/>
                </a:solidFill>
              </a:rPr>
            </a:br>
            <a:r>
              <a:rPr lang="fr-FR" sz="1300" b="1" dirty="0" smtClean="0">
                <a:solidFill>
                  <a:schemeClr val="bg1"/>
                </a:solidFill>
              </a:rPr>
              <a:t>PRATIQUES ARTISTIQUES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>(mix-média, sculpture, menuiserie, photographie, musique)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chemeClr val="bg1"/>
                </a:solidFill>
              </a:rPr>
              <a:t/>
            </a:r>
            <a:br>
              <a:rPr lang="fr-FR" sz="1300" dirty="0" smtClean="0">
                <a:solidFill>
                  <a:schemeClr val="bg1"/>
                </a:solidFill>
              </a:rPr>
            </a:br>
            <a:endParaRPr lang="fr-FR" sz="13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b="1" dirty="0" smtClean="0">
                <a:solidFill>
                  <a:srgbClr val="002060"/>
                </a:solidFill>
              </a:rPr>
              <a:t>OUTILS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rgbClr val="002060"/>
                </a:solidFill>
              </a:rPr>
              <a:t>(Dossier informatisé, portails, réseaux, analyse, synthèse, évaluation, diagnostic, protocoles et procédures, tableaux de bord, gestion des risques, étude des pratiques, supervision, entretiens et conférences à distance)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rgbClr val="002060"/>
                </a:solidFill>
              </a:rPr>
              <a:t/>
            </a:r>
            <a:br>
              <a:rPr lang="fr-FR" sz="1300" dirty="0" smtClean="0">
                <a:solidFill>
                  <a:srgbClr val="002060"/>
                </a:solidFill>
              </a:rPr>
            </a:br>
            <a:r>
              <a:rPr lang="fr-FR" sz="1300" b="1" dirty="0" smtClean="0">
                <a:solidFill>
                  <a:srgbClr val="002060"/>
                </a:solidFill>
              </a:rPr>
              <a:t>AVANTAGES COMPLÉMENTAIRES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>
                <a:solidFill>
                  <a:srgbClr val="002060"/>
                </a:solidFill>
              </a:rPr>
              <a:t>(pédagogie, rigueur, initiative, créativité, mobilité)</a:t>
            </a:r>
            <a:endParaRPr lang="fr-FR" sz="13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00000" cy="10691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92223" y="125405"/>
            <a:ext cx="615553" cy="105664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2800" b="1" spc="600" dirty="0" smtClean="0">
                <a:solidFill>
                  <a:schemeClr val="bg1"/>
                </a:solidFill>
              </a:rPr>
              <a:t>COMPETENCES   SPECIFIQUES</a:t>
            </a:r>
            <a:endParaRPr lang="fr-FR" sz="2800" spc="6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49621" y="2084473"/>
            <a:ext cx="120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auhaus 93" panose="04030905020B02020C02" pitchFamily="82" charset="0"/>
              </a:rPr>
              <a:t>Qualités </a:t>
            </a:r>
            <a:endParaRPr lang="fr-FR" dirty="0" smtClean="0">
              <a:solidFill>
                <a:schemeClr val="bg1"/>
              </a:solidFill>
              <a:latin typeface="Bauhaus 93" panose="04030905020B02020C02" pitchFamily="82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aguerries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800000" cy="10691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800000" y="253633"/>
            <a:ext cx="55131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COORDINATRICE HOSPITALIERE </a:t>
            </a:r>
            <a:endParaRPr lang="fr-FR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LIAISONS DES </a:t>
            </a:r>
            <a:r>
              <a:rPr lang="fr-FR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SOINS </a:t>
            </a:r>
            <a:endParaRPr lang="fr-FR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fr-FR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MEDIATION ARTISTIQUE </a:t>
            </a:r>
            <a:r>
              <a:rPr lang="fr-FR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</a:p>
          <a:p>
            <a:pPr algn="ctr"/>
            <a:r>
              <a:rPr lang="fr-F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POSSIBILITE D’UN ACCOMPAGNEMENT </a:t>
            </a:r>
          </a:p>
          <a:p>
            <a:pPr algn="ctr"/>
            <a:r>
              <a:rPr lang="fr-F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 </a:t>
            </a:r>
            <a:r>
              <a:rPr lang="fr-F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BIEN-ETRE SPIRITUEL </a:t>
            </a:r>
            <a:endParaRPr lang="fr-FR" sz="16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EXERCE </a:t>
            </a:r>
            <a:r>
              <a:rPr lang="fr-F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MANIERE ACONFESSIONNELLE </a:t>
            </a:r>
            <a:r>
              <a:rPr lang="fr-FR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DANS LE RESPECT DU PRINCIPE DE </a:t>
            </a:r>
            <a:r>
              <a:rPr lang="fr-F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LAÏCITE</a:t>
            </a:r>
            <a:endParaRPr lang="fr-FR" sz="1600" dirty="0">
              <a:solidFill>
                <a:schemeClr val="accent3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800000" y="2916000"/>
            <a:ext cx="6054462" cy="31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i="1" dirty="0" smtClean="0"/>
              <a:t>SERVICES</a:t>
            </a:r>
            <a:endParaRPr lang="fr-FR" sz="1600" b="1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500" b="1" i="1" dirty="0" smtClean="0"/>
              <a:t>Unités de soins conventionnelles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500" b="1" i="1" dirty="0" smtClean="0"/>
              <a:t>Hospitalisation Programmée à Durée Déterminée (HPDD) </a:t>
            </a:r>
            <a:r>
              <a:rPr lang="fr-FR" sz="1500" b="1" dirty="0" smtClean="0"/>
              <a:t/>
            </a:r>
            <a:br>
              <a:rPr lang="fr-FR" sz="1500" b="1" dirty="0" smtClean="0"/>
            </a:br>
            <a:r>
              <a:rPr lang="fr-FR" sz="1500" b="1" i="1" dirty="0" smtClean="0"/>
              <a:t>Soins de suite et de réadaptation (SSR)</a:t>
            </a:r>
            <a:r>
              <a:rPr lang="fr-FR" sz="1500" b="1" dirty="0" smtClean="0"/>
              <a:t/>
            </a:r>
            <a:br>
              <a:rPr lang="fr-FR" sz="1500" b="1" dirty="0" smtClean="0"/>
            </a:br>
            <a:r>
              <a:rPr lang="fr-FR" sz="1500" b="1" i="1" dirty="0" smtClean="0"/>
              <a:t>Hôpital de Jour (HDJ), Soins de longue durée (USLD) </a:t>
            </a:r>
            <a:r>
              <a:rPr lang="fr-FR" sz="1500" b="1" dirty="0" smtClean="0"/>
              <a:t/>
            </a:r>
            <a:br>
              <a:rPr lang="fr-FR" sz="1500" b="1" dirty="0" smtClean="0"/>
            </a:br>
            <a:r>
              <a:rPr lang="fr-FR" sz="1500" b="1" i="1" dirty="0" smtClean="0"/>
              <a:t>Parcours de soins en réhabilitation fonctionnelle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500" b="1" i="1" dirty="0" smtClean="0"/>
              <a:t>Prise en charge des pathologies chroniques...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fr-FR" sz="1200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b="1" i="1" dirty="0"/>
              <a:t>PRISES EN CHARGE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2223" y="53529"/>
            <a:ext cx="553998" cy="106382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2400" b="1" spc="600" dirty="0" smtClean="0"/>
              <a:t>SERVICES   &amp;   PRISES   EN   CHARGE</a:t>
            </a:r>
            <a:endParaRPr lang="fr-FR" sz="2400" spc="600" dirty="0"/>
          </a:p>
        </p:txBody>
      </p:sp>
      <p:sp>
        <p:nvSpPr>
          <p:cNvPr id="2" name="ZoneTexte 1"/>
          <p:cNvSpPr txBox="1"/>
          <p:nvPr/>
        </p:nvSpPr>
        <p:spPr>
          <a:xfrm>
            <a:off x="1920071" y="5832910"/>
            <a:ext cx="26365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Traumatismes</a:t>
            </a:r>
          </a:p>
          <a:p>
            <a:r>
              <a:rPr lang="fr-FR" sz="1600" i="1" dirty="0"/>
              <a:t>Dépression</a:t>
            </a:r>
          </a:p>
          <a:p>
            <a:r>
              <a:rPr lang="fr-FR" sz="1600" i="1" dirty="0" smtClean="0"/>
              <a:t>Burn</a:t>
            </a:r>
            <a:r>
              <a:rPr lang="fr-FR" sz="1600" i="1" dirty="0"/>
              <a:t>o</a:t>
            </a:r>
            <a:r>
              <a:rPr lang="fr-FR" sz="1600" i="1" dirty="0" smtClean="0"/>
              <a:t>ut</a:t>
            </a:r>
          </a:p>
          <a:p>
            <a:r>
              <a:rPr lang="fr-FR" sz="1600" i="1" dirty="0" smtClean="0"/>
              <a:t>Epuisement</a:t>
            </a:r>
          </a:p>
          <a:p>
            <a:r>
              <a:rPr lang="fr-FR" sz="1600" i="1" dirty="0" smtClean="0"/>
              <a:t>Lassitude</a:t>
            </a:r>
            <a:endParaRPr lang="fr-FR" sz="1600" i="1" dirty="0"/>
          </a:p>
          <a:p>
            <a:r>
              <a:rPr lang="fr-FR" sz="1600" i="1" dirty="0"/>
              <a:t>Stress &amp; Anxiété</a:t>
            </a:r>
          </a:p>
          <a:p>
            <a:r>
              <a:rPr lang="fr-FR" sz="1600" i="1" dirty="0"/>
              <a:t>Gestion des émotions</a:t>
            </a:r>
          </a:p>
          <a:p>
            <a:r>
              <a:rPr lang="fr-FR" sz="1600" i="1" dirty="0"/>
              <a:t>Développement personnel</a:t>
            </a:r>
          </a:p>
          <a:p>
            <a:r>
              <a:rPr lang="fr-FR" sz="1600" i="1" dirty="0"/>
              <a:t>Addictions</a:t>
            </a:r>
          </a:p>
          <a:p>
            <a:r>
              <a:rPr lang="fr-FR" sz="1600" i="1" dirty="0"/>
              <a:t>Alimentation</a:t>
            </a:r>
          </a:p>
          <a:p>
            <a:r>
              <a:rPr lang="fr-FR" sz="1600" i="1" dirty="0"/>
              <a:t>Bien-être</a:t>
            </a:r>
          </a:p>
          <a:p>
            <a:r>
              <a:rPr lang="fr-FR" sz="1600" i="1" dirty="0"/>
              <a:t>Confiance en soi</a:t>
            </a:r>
          </a:p>
          <a:p>
            <a:r>
              <a:rPr lang="fr-FR" sz="1600" i="1" dirty="0"/>
              <a:t>Echec scolaire</a:t>
            </a:r>
          </a:p>
          <a:p>
            <a:r>
              <a:rPr lang="fr-FR" sz="1600" i="1" dirty="0"/>
              <a:t>Sommeil</a:t>
            </a:r>
          </a:p>
          <a:p>
            <a:r>
              <a:rPr lang="fr-FR" sz="1600" i="1" dirty="0"/>
              <a:t>Peurs et phobies</a:t>
            </a:r>
          </a:p>
          <a:p>
            <a:r>
              <a:rPr lang="fr-FR" sz="1600" i="1" dirty="0"/>
              <a:t>Gestion de la douleur</a:t>
            </a:r>
          </a:p>
          <a:p>
            <a:r>
              <a:rPr lang="fr-FR" sz="1600" i="1" dirty="0" smtClean="0"/>
              <a:t>Fatigue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526711" y="5832910"/>
            <a:ext cx="27864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Troubles relationnels</a:t>
            </a:r>
          </a:p>
          <a:p>
            <a:r>
              <a:rPr lang="fr-FR" sz="1600" i="1" dirty="0"/>
              <a:t>Couples</a:t>
            </a:r>
          </a:p>
          <a:p>
            <a:r>
              <a:rPr lang="fr-FR" sz="1600" i="1" dirty="0"/>
              <a:t>Allergies</a:t>
            </a:r>
            <a:endParaRPr lang="fr-FR" sz="1600" dirty="0"/>
          </a:p>
          <a:p>
            <a:r>
              <a:rPr lang="fr-FR" sz="1600" i="1" dirty="0" smtClean="0"/>
              <a:t>Séparations</a:t>
            </a:r>
          </a:p>
          <a:p>
            <a:r>
              <a:rPr lang="fr-FR" sz="1600" i="1" dirty="0" smtClean="0"/>
              <a:t>Deuils</a:t>
            </a:r>
          </a:p>
          <a:p>
            <a:r>
              <a:rPr lang="fr-FR" sz="1600" i="1" dirty="0" smtClean="0"/>
              <a:t>Divorces</a:t>
            </a:r>
            <a:endParaRPr lang="fr-FR" sz="1600" i="1" dirty="0"/>
          </a:p>
          <a:p>
            <a:r>
              <a:rPr lang="fr-FR" sz="1600" i="1" dirty="0"/>
              <a:t>Troubles du comportement</a:t>
            </a:r>
          </a:p>
          <a:p>
            <a:r>
              <a:rPr lang="fr-FR" sz="1600" i="1" dirty="0"/>
              <a:t>Libérer ses émotions</a:t>
            </a:r>
          </a:p>
          <a:p>
            <a:r>
              <a:rPr lang="fr-FR" sz="1600" i="1" dirty="0" smtClean="0"/>
              <a:t>Irritabilités</a:t>
            </a:r>
          </a:p>
          <a:p>
            <a:r>
              <a:rPr lang="fr-FR" sz="1600" i="1" dirty="0" smtClean="0"/>
              <a:t>Hyperémotivité</a:t>
            </a:r>
          </a:p>
          <a:p>
            <a:r>
              <a:rPr lang="fr-FR" sz="1600" i="1" dirty="0" smtClean="0"/>
              <a:t>Acouphènes</a:t>
            </a:r>
          </a:p>
          <a:p>
            <a:r>
              <a:rPr lang="fr-FR" sz="1600" i="1" dirty="0" smtClean="0"/>
              <a:t>Fibromyalgies</a:t>
            </a:r>
          </a:p>
          <a:p>
            <a:r>
              <a:rPr lang="fr-FR" sz="1600" i="1" dirty="0" smtClean="0"/>
              <a:t>Migraines</a:t>
            </a:r>
          </a:p>
          <a:p>
            <a:r>
              <a:rPr lang="fr-FR" sz="1600" i="1" dirty="0" smtClean="0"/>
              <a:t>Maladies chroniques</a:t>
            </a:r>
          </a:p>
          <a:p>
            <a:r>
              <a:rPr lang="fr-FR" sz="1600" i="1" dirty="0" smtClean="0"/>
              <a:t>Troubles de la mémoire</a:t>
            </a:r>
          </a:p>
          <a:p>
            <a:r>
              <a:rPr lang="fr-FR" sz="1600" i="1" dirty="0" smtClean="0"/>
              <a:t>Manque d’estime de soi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6699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8652" y="1896778"/>
            <a:ext cx="9753602" cy="68889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79643" y="4468746"/>
            <a:ext cx="2532185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Script MT Bold" panose="03040602040607080904" pitchFamily="66" charset="0"/>
              </a:rPr>
              <a:t>Réalisations</a:t>
            </a:r>
          </a:p>
          <a:p>
            <a:pPr algn="ctr"/>
            <a:r>
              <a:rPr lang="fr-FR" sz="3600" dirty="0" smtClean="0">
                <a:latin typeface="Script MT Bold" panose="03040602040607080904" pitchFamily="66" charset="0"/>
              </a:rPr>
              <a:t>Patients </a:t>
            </a:r>
          </a:p>
          <a:p>
            <a:pPr algn="ctr"/>
            <a:r>
              <a:rPr lang="fr-FR" sz="3600" dirty="0">
                <a:latin typeface="Algerian" panose="04020705040A02060702" pitchFamily="82" charset="0"/>
              </a:rPr>
              <a:t>A</a:t>
            </a:r>
            <a:r>
              <a:rPr lang="fr-FR" sz="3600" dirty="0">
                <a:latin typeface="Script MT Bold" panose="03040602040607080904" pitchFamily="66" charset="0"/>
              </a:rPr>
              <a:t>lzheimer</a:t>
            </a:r>
          </a:p>
        </p:txBody>
      </p:sp>
    </p:spTree>
    <p:extLst>
      <p:ext uri="{BB962C8B-B14F-4D97-AF65-F5344CB8AC3E}">
        <p14:creationId xmlns:p14="http://schemas.microsoft.com/office/powerpoint/2010/main" val="8340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474912" y="4738317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cript MT Bold" panose="03040602040607080904" pitchFamily="66" charset="0"/>
              </a:rPr>
              <a:t>Ateliers</a:t>
            </a:r>
          </a:p>
          <a:p>
            <a:pPr algn="ctr"/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cript MT Bold" panose="03040602040607080904" pitchFamily="66" charset="0"/>
              </a:rPr>
              <a:t>Photos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91" y="2145150"/>
            <a:ext cx="2533650" cy="213142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40791" y="6454482"/>
            <a:ext cx="2533650" cy="216000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835" y="4267668"/>
            <a:ext cx="2177908" cy="21957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42" y="4276574"/>
            <a:ext cx="2194132" cy="217790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465198"/>
            <a:ext cx="2202861" cy="167995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1" y="465197"/>
            <a:ext cx="2211591" cy="167995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41" y="8614054"/>
            <a:ext cx="2202861" cy="162176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8614055"/>
            <a:ext cx="2195719" cy="16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2210"/>
            <a:ext cx="2269648" cy="171314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59" y="449454"/>
            <a:ext cx="2226011" cy="170590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4" y="2157780"/>
            <a:ext cx="2476503" cy="213253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90310"/>
            <a:ext cx="2269646" cy="217262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85965"/>
            <a:ext cx="2269646" cy="170103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7" y="4290310"/>
            <a:ext cx="2234743" cy="216312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47" y="6453434"/>
            <a:ext cx="2492851" cy="213253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41" y="8588411"/>
            <a:ext cx="2211729" cy="1698589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2476498" y="4805109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cript MT Bold" panose="03040602040607080904" pitchFamily="66" charset="0"/>
              </a:rPr>
              <a:t>Ateliers</a:t>
            </a:r>
          </a:p>
          <a:p>
            <a:pPr algn="ctr"/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cript MT Bold" panose="03040602040607080904" pitchFamily="66" charset="0"/>
              </a:rPr>
              <a:t>Photos </a:t>
            </a:r>
          </a:p>
        </p:txBody>
      </p:sp>
    </p:spTree>
    <p:extLst>
      <p:ext uri="{BB962C8B-B14F-4D97-AF65-F5344CB8AC3E}">
        <p14:creationId xmlns:p14="http://schemas.microsoft.com/office/powerpoint/2010/main" val="173516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60914"/>
            <a:ext cx="4470400" cy="77308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2874" y="478970"/>
            <a:ext cx="3210723" cy="32488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30600" y="4270535"/>
            <a:ext cx="553998" cy="55294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2400" b="1" spc="600" dirty="0" smtClean="0">
                <a:solidFill>
                  <a:schemeClr val="accent1">
                    <a:lumMod val="50000"/>
                  </a:schemeClr>
                </a:solidFill>
              </a:rPr>
              <a:t>A PROPOS DE MOI</a:t>
            </a:r>
            <a:endParaRPr lang="fr-FR" sz="2400" spc="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52939" y="4270535"/>
            <a:ext cx="606065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fr-FR" sz="1500" b="1" dirty="0" smtClean="0"/>
              <a:t>Gestionnaire </a:t>
            </a:r>
            <a:r>
              <a:rPr lang="fr-FR" sz="1500" b="1" dirty="0"/>
              <a:t>IESEG, le management hospitalier, de tutelle, RH et budgétaire font partie intégrante de mon expérience.</a:t>
            </a:r>
            <a:endParaRPr lang="fr-FR" sz="1500" dirty="0"/>
          </a:p>
          <a:p>
            <a:pPr fontAlgn="base">
              <a:spcBef>
                <a:spcPts val="600"/>
              </a:spcBef>
            </a:pPr>
            <a:r>
              <a:rPr lang="fr-FR" sz="1500" b="1" dirty="0" smtClean="0"/>
              <a:t>Ex-moniale</a:t>
            </a:r>
            <a:r>
              <a:rPr lang="fr-FR" sz="1500" b="1" dirty="0"/>
              <a:t>, vous avez quelqu’un qui fédère et écoute avec bienveillance, tout en s’adaptant à la diversité des publics et des intervenants.</a:t>
            </a:r>
            <a:endParaRPr lang="fr-FR" sz="1500" dirty="0"/>
          </a:p>
          <a:p>
            <a:pPr fontAlgn="base">
              <a:spcBef>
                <a:spcPts val="600"/>
              </a:spcBef>
            </a:pPr>
            <a:r>
              <a:rPr lang="fr-FR" sz="1500" b="1" dirty="0" smtClean="0"/>
              <a:t>L’Artiste-Thérapeute </a:t>
            </a:r>
            <a:r>
              <a:rPr lang="fr-FR" sz="1500" b="1" dirty="0"/>
              <a:t>apporte quant à elle d’autres approches et perspectives, dans l’ouverture et la dynamique nécessaire, aux nouveaux modèles économiques.</a:t>
            </a:r>
            <a:endParaRPr lang="fr-FR" sz="1500" dirty="0"/>
          </a:p>
          <a:p>
            <a:pPr fontAlgn="base">
              <a:spcBef>
                <a:spcPts val="600"/>
              </a:spcBef>
            </a:pPr>
            <a:r>
              <a:rPr lang="fr-FR" sz="1500" b="1" dirty="0" smtClean="0"/>
              <a:t>Chargée </a:t>
            </a:r>
            <a:r>
              <a:rPr lang="fr-FR" sz="1500" b="1" dirty="0"/>
              <a:t>de gestion, d’action et de développement, vous avez là, avec vous, une personne de terrain, qui agit : projet - évaluation – qualité – spiritualité - santé – mieux-être - relations publiques et initiatives innovantes avec les partenaires.</a:t>
            </a:r>
            <a:endParaRPr lang="fr-FR" sz="1500" dirty="0"/>
          </a:p>
          <a:p>
            <a:pPr fontAlgn="base">
              <a:spcBef>
                <a:spcPts val="600"/>
              </a:spcBef>
            </a:pPr>
            <a:r>
              <a:rPr lang="fr-FR" sz="1500" b="1" dirty="0" smtClean="0"/>
              <a:t>C’est </a:t>
            </a:r>
            <a:r>
              <a:rPr lang="fr-FR" sz="1500" b="1" dirty="0"/>
              <a:t>ainsi, en discernant collectivement et collégialement les axes d’évolution à mettre en œuvre, que nous serons </a:t>
            </a:r>
            <a:r>
              <a:rPr lang="fr-FR" sz="1500" b="1" dirty="0" smtClean="0"/>
              <a:t>passeurs </a:t>
            </a:r>
            <a:r>
              <a:rPr lang="fr-FR" sz="1500" b="1" dirty="0"/>
              <a:t>d’innovations des pratiques. </a:t>
            </a:r>
            <a:endParaRPr lang="fr-FR" sz="1500" dirty="0"/>
          </a:p>
          <a:p>
            <a:pPr fontAlgn="base">
              <a:spcBef>
                <a:spcPts val="600"/>
              </a:spcBef>
            </a:pPr>
            <a:r>
              <a:rPr lang="fr-FR" sz="1500" b="1" dirty="0" smtClean="0"/>
              <a:t>Et </a:t>
            </a:r>
            <a:r>
              <a:rPr lang="fr-FR" sz="1500" b="1" dirty="0"/>
              <a:t>cela, </a:t>
            </a:r>
            <a:r>
              <a:rPr lang="fr-FR" sz="1500" b="1" dirty="0" smtClean="0"/>
              <a:t>bien au-delà </a:t>
            </a:r>
            <a:r>
              <a:rPr lang="fr-FR" sz="1500" b="1" dirty="0"/>
              <a:t>des conflits </a:t>
            </a:r>
            <a:r>
              <a:rPr lang="fr-FR" sz="1500" b="1" dirty="0" smtClean="0"/>
              <a:t>d’intérêts</a:t>
            </a:r>
            <a:r>
              <a:rPr lang="fr-FR" sz="1500" b="1" dirty="0"/>
              <a:t>.</a:t>
            </a:r>
            <a:endParaRPr lang="fr-FR" sz="1500" dirty="0"/>
          </a:p>
          <a:p>
            <a:pPr fontAlgn="base">
              <a:spcBef>
                <a:spcPts val="600"/>
              </a:spcBef>
            </a:pPr>
            <a:r>
              <a:rPr lang="fr-FR" sz="1500" b="1" dirty="0"/>
              <a:t>Parce que le plaisir de trouver des chemins divers, mais à parcourir ensemble, en apportant chacun sa pierre à l’édifice et en tenant compte des limitations imposées, devient plus fort que les rivalités </a:t>
            </a:r>
            <a:r>
              <a:rPr lang="fr-FR" sz="1500" b="1" dirty="0" smtClean="0"/>
              <a:t>qui pourraient nous opposer.</a:t>
            </a:r>
            <a:endParaRPr lang="fr-FR" sz="1500" dirty="0"/>
          </a:p>
          <a:p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0282" y="619249"/>
            <a:ext cx="37225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1600" b="1" dirty="0" smtClean="0"/>
              <a:t>APPORTER PRATIQUE </a:t>
            </a:r>
          </a:p>
          <a:p>
            <a:pPr fontAlgn="base"/>
            <a:r>
              <a:rPr lang="fr-FR" sz="1600" b="1" dirty="0" smtClean="0"/>
              <a:t>ET EXPERTISE TECHNIQUE</a:t>
            </a:r>
          </a:p>
          <a:p>
            <a:pPr fontAlgn="base"/>
            <a:endParaRPr lang="fr-FR" sz="1600" b="1" dirty="0" smtClean="0"/>
          </a:p>
          <a:p>
            <a:pPr fontAlgn="base"/>
            <a:r>
              <a:rPr lang="fr-FR" sz="1600" b="1" dirty="0" smtClean="0"/>
              <a:t>METTRE RELATION HUMAINE </a:t>
            </a:r>
          </a:p>
          <a:p>
            <a:pPr fontAlgn="base"/>
            <a:r>
              <a:rPr lang="fr-FR" sz="1600" b="1" dirty="0" smtClean="0"/>
              <a:t>ET DEVELOPPEMENT DE POTENTIELS </a:t>
            </a:r>
          </a:p>
          <a:p>
            <a:pPr fontAlgn="base"/>
            <a:r>
              <a:rPr lang="fr-FR" sz="1600" b="1" dirty="0" smtClean="0"/>
              <a:t>AU CŒUR DES PRATIQUES</a:t>
            </a:r>
          </a:p>
          <a:p>
            <a:pPr fontAlgn="base"/>
            <a:endParaRPr lang="fr-FR" sz="1600" b="1" dirty="0" smtClean="0"/>
          </a:p>
          <a:p>
            <a:pPr fontAlgn="base"/>
            <a:r>
              <a:rPr lang="fr-FR" sz="1600" b="1" dirty="0" smtClean="0"/>
              <a:t>ACCOMPAGNER ET PRENDRE SOIN </a:t>
            </a:r>
          </a:p>
          <a:p>
            <a:pPr fontAlgn="base"/>
            <a:r>
              <a:rPr lang="fr-FR" sz="1600" b="1" dirty="0" smtClean="0"/>
              <a:t>DANS UNE ECOUTE BIENVEILLANTE</a:t>
            </a:r>
          </a:p>
          <a:p>
            <a:pPr fontAlgn="base"/>
            <a:endParaRPr lang="fr-FR" sz="1600" b="1" dirty="0" smtClean="0"/>
          </a:p>
          <a:p>
            <a:pPr fontAlgn="base"/>
            <a:r>
              <a:rPr lang="fr-FR" sz="1600" b="1" dirty="0" smtClean="0"/>
              <a:t>FAVORISER L’EMERGENCE </a:t>
            </a:r>
          </a:p>
          <a:p>
            <a:pPr fontAlgn="base"/>
            <a:r>
              <a:rPr lang="fr-FR" sz="1600" b="1" dirty="0" smtClean="0"/>
              <a:t>DE PROJETS INNOVANTS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4154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75452" y="390525"/>
            <a:ext cx="2321017" cy="9842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5410" y="390525"/>
            <a:ext cx="2307943" cy="98420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124" y="390525"/>
            <a:ext cx="2211147" cy="9842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8995" y="2668121"/>
            <a:ext cx="2202310" cy="6444000"/>
          </a:xfrm>
        </p:spPr>
        <p:txBody>
          <a:bodyPr>
            <a:normAutofit/>
          </a:bodyPr>
          <a:lstStyle/>
          <a:p>
            <a:pPr algn="ctr"/>
            <a:r>
              <a:rPr lang="fr-FR" sz="1300" b="1" dirty="0" smtClean="0">
                <a:solidFill>
                  <a:srgbClr val="002060"/>
                </a:solidFill>
              </a:rPr>
              <a:t>DRH</a:t>
            </a: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Accompagnement</a:t>
            </a:r>
            <a:endParaRPr lang="fr-FR" sz="900" b="0" dirty="0">
              <a:solidFill>
                <a:srgbClr val="002060"/>
              </a:solidFill>
            </a:endParaRP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Animation</a:t>
            </a:r>
            <a:endParaRPr lang="fr-FR" sz="900" b="0" dirty="0">
              <a:solidFill>
                <a:srgbClr val="002060"/>
              </a:solidFill>
            </a:endParaRP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Ressourcement</a:t>
            </a:r>
            <a:endParaRPr lang="fr-FR" sz="900" b="0" dirty="0">
              <a:solidFill>
                <a:srgbClr val="002060"/>
              </a:solidFill>
            </a:endParaRP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Formation</a:t>
            </a:r>
            <a:endParaRPr lang="fr-FR" sz="900" b="0" dirty="0">
              <a:solidFill>
                <a:srgbClr val="002060"/>
              </a:solidFill>
            </a:endParaRP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Evaluation</a:t>
            </a:r>
            <a:endParaRPr lang="fr-FR" sz="900" b="0" dirty="0">
              <a:solidFill>
                <a:srgbClr val="002060"/>
              </a:solidFill>
            </a:endParaRP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Coresponsabilité </a:t>
            </a:r>
            <a:r>
              <a:rPr lang="fr-FR" sz="900" b="0" dirty="0">
                <a:solidFill>
                  <a:srgbClr val="002060"/>
                </a:solidFill>
              </a:rPr>
              <a:t>diversifiée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Fonctionnement </a:t>
            </a:r>
            <a:r>
              <a:rPr lang="fr-FR" sz="900" b="0" dirty="0">
                <a:solidFill>
                  <a:srgbClr val="002060"/>
                </a:solidFill>
              </a:rPr>
              <a:t>missions-projets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Gestion </a:t>
            </a:r>
            <a:r>
              <a:rPr lang="fr-FR" sz="900" b="0" dirty="0">
                <a:solidFill>
                  <a:srgbClr val="002060"/>
                </a:solidFill>
              </a:rPr>
              <a:t>des fins de missions </a:t>
            </a:r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Rédaction des contrats de travail</a:t>
            </a:r>
            <a:endParaRPr lang="fr-FR" sz="900" b="0" dirty="0">
              <a:solidFill>
                <a:srgbClr val="002060"/>
              </a:solidFill>
            </a:endParaRP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Médiation</a:t>
            </a:r>
            <a:endParaRPr lang="fr-FR" sz="900" b="0" dirty="0">
              <a:solidFill>
                <a:srgbClr val="002060"/>
              </a:solidFill>
            </a:endParaRP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Promotion </a:t>
            </a: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de </a:t>
            </a:r>
            <a:r>
              <a:rPr lang="fr-FR" sz="900" b="0" dirty="0">
                <a:solidFill>
                  <a:srgbClr val="002060"/>
                </a:solidFill>
              </a:rPr>
              <a:t>la visibilité institutionnelle</a:t>
            </a:r>
          </a:p>
          <a:p>
            <a:pPr algn="ctr"/>
            <a:endParaRPr lang="fr-FR" sz="1800" dirty="0"/>
          </a:p>
        </p:txBody>
      </p:sp>
      <p:pic>
        <p:nvPicPr>
          <p:cNvPr id="17" name="Espace réservé du contenu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4" y="1088039"/>
            <a:ext cx="1944000" cy="2519137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80398" y="2275356"/>
            <a:ext cx="2321017" cy="7957215"/>
          </a:xfrm>
        </p:spPr>
        <p:txBody>
          <a:bodyPr>
            <a:normAutofit/>
          </a:bodyPr>
          <a:lstStyle/>
          <a:p>
            <a:pPr algn="ctr"/>
            <a:r>
              <a:rPr lang="fr-FR" sz="1300" b="1" cap="all" dirty="0" smtClean="0">
                <a:solidFill>
                  <a:srgbClr val="002060"/>
                </a:solidFill>
              </a:rPr>
              <a:t>DAF SECTEUR </a:t>
            </a:r>
            <a:r>
              <a:rPr lang="fr-FR" sz="1300" b="1" cap="all" dirty="0">
                <a:solidFill>
                  <a:srgbClr val="002060"/>
                </a:solidFill>
              </a:rPr>
              <a:t>HOSPITALIER</a:t>
            </a:r>
          </a:p>
          <a:p>
            <a:pPr algn="ctr"/>
            <a:r>
              <a:rPr lang="fr-FR" sz="900" cap="all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fr-FR" sz="900" b="0" dirty="0">
                <a:solidFill>
                  <a:srgbClr val="002060"/>
                </a:solidFill>
              </a:rPr>
              <a:t>Orientations stratégiques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Pilotage </a:t>
            </a:r>
            <a:r>
              <a:rPr lang="fr-FR" sz="900" b="0" dirty="0">
                <a:solidFill>
                  <a:srgbClr val="002060"/>
                </a:solidFill>
              </a:rPr>
              <a:t>des projets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Elaboration </a:t>
            </a:r>
            <a:r>
              <a:rPr lang="fr-FR" sz="900" b="0" dirty="0">
                <a:solidFill>
                  <a:srgbClr val="002060"/>
                </a:solidFill>
              </a:rPr>
              <a:t>des ERPD &amp; PGFP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Production </a:t>
            </a:r>
            <a:r>
              <a:rPr lang="fr-FR" sz="900" b="0" dirty="0">
                <a:solidFill>
                  <a:srgbClr val="002060"/>
                </a:solidFill>
              </a:rPr>
              <a:t>des données financières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Organisation </a:t>
            </a: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budgétaire </a:t>
            </a:r>
            <a:r>
              <a:rPr lang="fr-FR" sz="900" b="0" dirty="0">
                <a:solidFill>
                  <a:srgbClr val="002060"/>
                </a:solidFill>
              </a:rPr>
              <a:t>et comptable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Suivi </a:t>
            </a:r>
            <a:r>
              <a:rPr lang="fr-FR" sz="900" b="0" dirty="0">
                <a:solidFill>
                  <a:srgbClr val="002060"/>
                </a:solidFill>
              </a:rPr>
              <a:t>des dépenses </a:t>
            </a:r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et </a:t>
            </a:r>
            <a:r>
              <a:rPr lang="fr-FR" sz="900" b="0" dirty="0">
                <a:solidFill>
                  <a:srgbClr val="002060"/>
                </a:solidFill>
              </a:rPr>
              <a:t>des engagements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Contrôle </a:t>
            </a:r>
            <a:r>
              <a:rPr lang="fr-FR" sz="900" b="0" dirty="0">
                <a:solidFill>
                  <a:srgbClr val="002060"/>
                </a:solidFill>
              </a:rPr>
              <a:t>de gestion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Comptabilité analytique</a:t>
            </a:r>
            <a:endParaRPr lang="fr-FR" sz="900" b="0" dirty="0">
              <a:solidFill>
                <a:srgbClr val="002060"/>
              </a:solidFill>
            </a:endParaRP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Optimisation </a:t>
            </a:r>
            <a:r>
              <a:rPr lang="fr-FR" sz="900" b="0" dirty="0">
                <a:solidFill>
                  <a:srgbClr val="002060"/>
                </a:solidFill>
              </a:rPr>
              <a:t>des flux de trésorerie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Gestion </a:t>
            </a:r>
            <a:r>
              <a:rPr lang="fr-FR" sz="900" b="0" dirty="0">
                <a:solidFill>
                  <a:srgbClr val="002060"/>
                </a:solidFill>
              </a:rPr>
              <a:t>de la dette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Encadrement </a:t>
            </a:r>
            <a:r>
              <a:rPr lang="fr-FR" sz="900" b="0" dirty="0">
                <a:solidFill>
                  <a:srgbClr val="002060"/>
                </a:solidFill>
              </a:rPr>
              <a:t>et formation des Agents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Collaboration CME </a:t>
            </a:r>
            <a:r>
              <a:rPr lang="fr-FR" sz="900" b="0" dirty="0">
                <a:solidFill>
                  <a:srgbClr val="002060"/>
                </a:solidFill>
              </a:rPr>
              <a:t>DSI </a:t>
            </a:r>
            <a:r>
              <a:rPr lang="fr-FR" sz="900" b="0" dirty="0" smtClean="0">
                <a:solidFill>
                  <a:srgbClr val="002060"/>
                </a:solidFill>
              </a:rPr>
              <a:t>SIH et </a:t>
            </a:r>
            <a:r>
              <a:rPr lang="fr-FR" sz="900" b="0" dirty="0">
                <a:solidFill>
                  <a:srgbClr val="002060"/>
                </a:solidFill>
              </a:rPr>
              <a:t>Services</a:t>
            </a:r>
          </a:p>
          <a:p>
            <a:pPr algn="ctr"/>
            <a:endParaRPr lang="fr-FR" sz="900" b="0" dirty="0" smtClean="0">
              <a:solidFill>
                <a:srgbClr val="002060"/>
              </a:solidFill>
            </a:endParaRPr>
          </a:p>
          <a:p>
            <a:pPr algn="ctr"/>
            <a:r>
              <a:rPr lang="fr-FR" sz="900" b="0" dirty="0" smtClean="0">
                <a:solidFill>
                  <a:srgbClr val="002060"/>
                </a:solidFill>
              </a:rPr>
              <a:t>Réhabilitation </a:t>
            </a:r>
            <a:r>
              <a:rPr lang="fr-FR" sz="900" b="0" dirty="0">
                <a:solidFill>
                  <a:srgbClr val="002060"/>
                </a:solidFill>
              </a:rPr>
              <a:t>SSR et Equipe </a:t>
            </a:r>
            <a:r>
              <a:rPr lang="fr-FR" sz="900" b="0" dirty="0" smtClean="0">
                <a:solidFill>
                  <a:srgbClr val="002060"/>
                </a:solidFill>
              </a:rPr>
              <a:t>Mobile</a:t>
            </a:r>
            <a:endParaRPr lang="fr-FR" sz="900" b="0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8" name="Espace réservé du contenu 1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78" y="1088039"/>
            <a:ext cx="2151235" cy="2519136"/>
          </a:xfrm>
        </p:spPr>
      </p:pic>
      <p:sp>
        <p:nvSpPr>
          <p:cNvPr id="10" name="Espace réservé du texte 2"/>
          <p:cNvSpPr txBox="1">
            <a:spLocks/>
          </p:cNvSpPr>
          <p:nvPr/>
        </p:nvSpPr>
        <p:spPr>
          <a:xfrm>
            <a:off x="2536891" y="76229"/>
            <a:ext cx="2309155" cy="93977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300" dirty="0" smtClean="0"/>
              <a:t>DIRECTRICE EHPAD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900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 smtClean="0"/>
              <a:t>Maison </a:t>
            </a:r>
            <a:r>
              <a:rPr lang="fr-FR" sz="900" b="0" dirty="0"/>
              <a:t>de Retraite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Unité de vie Alzheimer </a:t>
            </a:r>
            <a:endParaRPr lang="fr-FR" sz="900" b="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 smtClean="0"/>
              <a:t>Accueil </a:t>
            </a:r>
            <a:r>
              <a:rPr lang="fr-FR" sz="900" b="0" dirty="0"/>
              <a:t>temporaire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Responsabilités </a:t>
            </a:r>
            <a:r>
              <a:rPr lang="fr-FR" sz="900" b="0" dirty="0" smtClean="0"/>
              <a:t>opérationnelle, décisionnelle</a:t>
            </a:r>
            <a:r>
              <a:rPr lang="fr-FR" sz="900" b="0" dirty="0"/>
              <a:t>, administrative, législative, </a:t>
            </a:r>
            <a:r>
              <a:rPr lang="fr-FR" sz="900" b="0" dirty="0" smtClean="0"/>
              <a:t>RH </a:t>
            </a:r>
            <a:r>
              <a:rPr lang="fr-FR" sz="900" b="0" dirty="0"/>
              <a:t>et financière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Management des équipes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paramédicales, sociales </a:t>
            </a:r>
            <a:endParaRPr lang="fr-FR" sz="900" b="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 smtClean="0"/>
              <a:t>et </a:t>
            </a:r>
            <a:r>
              <a:rPr lang="fr-FR" sz="900" b="0" dirty="0"/>
              <a:t>techniques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Transition et application de la réforme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Informatisation du système de soins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Élaboration, mise en œuvre </a:t>
            </a:r>
            <a:endParaRPr lang="fr-FR" sz="900" b="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 smtClean="0"/>
              <a:t>et </a:t>
            </a:r>
            <a:r>
              <a:rPr lang="fr-FR" sz="900" b="0" dirty="0"/>
              <a:t>suivi du PE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Accompagnement </a:t>
            </a:r>
            <a:endParaRPr lang="fr-FR" sz="900" b="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 smtClean="0"/>
              <a:t>aux </a:t>
            </a:r>
            <a:r>
              <a:rPr lang="fr-FR" sz="900" b="0" dirty="0"/>
              <a:t>procédures qualités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Gestion commerciale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 smtClean="0"/>
              <a:t>Accueil </a:t>
            </a:r>
            <a:r>
              <a:rPr lang="fr-FR" sz="900" b="0" dirty="0"/>
              <a:t>des familles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Communication externe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 smtClean="0"/>
              <a:t>Evénementiel </a:t>
            </a:r>
            <a:r>
              <a:rPr lang="fr-FR" sz="900" b="0" dirty="0"/>
              <a:t>- Voyages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Réseaux locaux, nationaux, partenaires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Promotion et développement </a:t>
            </a:r>
            <a:endParaRPr lang="fr-FR" sz="900" b="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 smtClean="0"/>
              <a:t>d’activités </a:t>
            </a:r>
            <a:r>
              <a:rPr lang="fr-FR" sz="900" b="0" dirty="0"/>
              <a:t>innovantes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Mutualisation des moyens </a:t>
            </a:r>
            <a:endParaRPr lang="fr-FR" sz="900" b="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 smtClean="0"/>
              <a:t>avec </a:t>
            </a:r>
            <a:r>
              <a:rPr lang="fr-FR" sz="900" b="0" dirty="0"/>
              <a:t>le SSIAD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1088039"/>
            <a:ext cx="2076450" cy="25191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0" y="1321397"/>
            <a:ext cx="1618188" cy="20368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54" y="1321396"/>
            <a:ext cx="1846053" cy="20368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4" y="1329183"/>
            <a:ext cx="1795761" cy="20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83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2497</TotalTime>
  <Words>798</Words>
  <Application>Microsoft Office PowerPoint</Application>
  <PresentationFormat>Personnalisé</PresentationFormat>
  <Paragraphs>216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Aharoni</vt:lpstr>
      <vt:lpstr>Algerian</vt:lpstr>
      <vt:lpstr>Arial</vt:lpstr>
      <vt:lpstr>Arial Rounded MT Bold</vt:lpstr>
      <vt:lpstr>Bauhaus 93</vt:lpstr>
      <vt:lpstr>Berlin Sans FB</vt:lpstr>
      <vt:lpstr>Calibri</vt:lpstr>
      <vt:lpstr>Century Gothic</vt:lpstr>
      <vt:lpstr>Jokerman</vt:lpstr>
      <vt:lpstr>Script MT Bold</vt:lpstr>
      <vt:lpstr>Wingdings</vt:lpstr>
      <vt:lpstr>Savon</vt:lpstr>
      <vt:lpstr>MANAGEMENT  ART-THÉRAPIE SPIRITUALITÉ ET SANTÉ</vt:lpstr>
      <vt:lpstr>Présentation PowerPoint</vt:lpstr>
      <vt:lpstr>Prise en Charge  individuelle et de groupe   Activités de liaison  et des soins à médiation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Rosiaux</dc:creator>
  <cp:lastModifiedBy>Patricia Rosiaux</cp:lastModifiedBy>
  <cp:revision>272</cp:revision>
  <cp:lastPrinted>2020-10-29T10:18:37Z</cp:lastPrinted>
  <dcterms:created xsi:type="dcterms:W3CDTF">2020-09-18T08:58:42Z</dcterms:created>
  <dcterms:modified xsi:type="dcterms:W3CDTF">2020-12-17T16:54:12Z</dcterms:modified>
</cp:coreProperties>
</file>